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2" r:id="rId2"/>
    <p:sldId id="261" r:id="rId3"/>
    <p:sldId id="264" r:id="rId4"/>
    <p:sldId id="259" r:id="rId5"/>
    <p:sldId id="284" r:id="rId6"/>
    <p:sldId id="285" r:id="rId7"/>
    <p:sldId id="286" r:id="rId8"/>
    <p:sldId id="26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2018/11/13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2018/11/13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Jw_l6qAjB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_NFHQVxro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pkI8Z77V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LUYihI-8G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Dr. Tyler Crooks</a:t>
            </a:r>
            <a:b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</a:br>
            <a:r>
              <a:rPr lang="en-US" sz="1100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Integrated Health Solutions</a:t>
            </a:r>
            <a:endParaRPr lang="en-US" sz="2000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956180"/>
            <a:ext cx="3571782" cy="808419"/>
          </a:xfrm>
        </p:spPr>
        <p:txBody>
          <a:bodyPr/>
          <a:lstStyle/>
          <a:p>
            <a:r>
              <a:rPr lang="en-ZA" dirty="0"/>
              <a:t>SITTING IS THE NEW SMOKING!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And other gross exaggerations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9265F-6C64-4ECE-B9F3-12EF53E76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34031" r="33236" b="26327"/>
          <a:stretch/>
        </p:blipFill>
        <p:spPr>
          <a:xfrm>
            <a:off x="11361576" y="6072911"/>
            <a:ext cx="830424" cy="7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Problem: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Your job requires you to sit at a computer most of the day. Your body doesn’t enjoy it.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80D4056-C949-4917-8211-014B5B25B3B4}"/>
              </a:ext>
            </a:extLst>
          </p:cNvPr>
          <p:cNvSpPr/>
          <p:nvPr/>
        </p:nvSpPr>
        <p:spPr>
          <a:xfrm>
            <a:off x="4596717" y="221791"/>
            <a:ext cx="2248678" cy="1254590"/>
          </a:xfrm>
          <a:prstGeom prst="wedgeRectCallou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87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Stock Photo Brad’s neck is stuck like this.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He smiles through the pain.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5A11D-D39E-4017-9835-9D25DBD171AB}"/>
              </a:ext>
            </a:extLst>
          </p:cNvPr>
          <p:cNvSpPr txBox="1"/>
          <p:nvPr/>
        </p:nvSpPr>
        <p:spPr>
          <a:xfrm>
            <a:off x="2687216" y="1875309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*please make it stop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93A845-CB15-49D7-B89F-D70E04792802}"/>
              </a:ext>
            </a:extLst>
          </p:cNvPr>
          <p:cNvSpPr txBox="1"/>
          <p:nvPr/>
        </p:nvSpPr>
        <p:spPr>
          <a:xfrm>
            <a:off x="5904001" y="1698171"/>
            <a:ext cx="621646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</a:t>
            </a:r>
            <a:r>
              <a:rPr lang="en-US" dirty="0"/>
              <a:t>: 86% of people that work in a seated position eventually develop neuromusculoskeletal complaints significant enough to seek medical 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Headaches, TMJ Dysfunction, Neck Pain, Thoracic Outlet Syndrome, Low Back Pain, Osteoarthritis, Degenerative Disc Disease, Carpal Tunnel Syndrome, etc.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</a:t>
            </a:r>
            <a:r>
              <a:rPr lang="en-US" dirty="0"/>
              <a:t>: Your function is largely dictated by the positions you routinely subject yourself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Muscles shorten/tighten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Joint ROM decreases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Stabilizing muscles stop doing their job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Motor patterns deteriorate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TO FIX IT</a:t>
            </a:r>
            <a:r>
              <a:rPr lang="en-US" dirty="0"/>
              <a:t>: MOVE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0516" y="544918"/>
            <a:ext cx="12192000" cy="6365363"/>
          </a:xfrm>
        </p:spPr>
      </p:pic>
      <p:sp>
        <p:nvSpPr>
          <p:cNvPr id="20" name="Rectangle 19" title="Dark semi-transparent background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432000" y="246318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 29" descr="Light semi-transparent background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-30516" y="191833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Upper Crossed Syndrome</a:t>
            </a:r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Understanding the long-term effect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E36BEF-81BA-4DA1-B40C-58093965C15D}"/>
              </a:ext>
            </a:extLst>
          </p:cNvPr>
          <p:cNvCxnSpPr>
            <a:cxnSpLocks/>
          </p:cNvCxnSpPr>
          <p:nvPr/>
        </p:nvCxnSpPr>
        <p:spPr>
          <a:xfrm>
            <a:off x="3377682" y="1376643"/>
            <a:ext cx="1278294" cy="405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2DE44-50A9-4184-B125-11C5497CE045}"/>
              </a:ext>
            </a:extLst>
          </p:cNvPr>
          <p:cNvCxnSpPr>
            <a:cxnSpLocks/>
          </p:cNvCxnSpPr>
          <p:nvPr/>
        </p:nvCxnSpPr>
        <p:spPr>
          <a:xfrm>
            <a:off x="3377682" y="1376643"/>
            <a:ext cx="999194" cy="676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407200-B2B0-42BC-BD3F-48C1D9B9D68D}"/>
              </a:ext>
            </a:extLst>
          </p:cNvPr>
          <p:cNvCxnSpPr>
            <a:cxnSpLocks/>
          </p:cNvCxnSpPr>
          <p:nvPr/>
        </p:nvCxnSpPr>
        <p:spPr>
          <a:xfrm flipH="1" flipV="1">
            <a:off x="5048944" y="2328368"/>
            <a:ext cx="3689137" cy="380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71986F-DE0F-4FE6-8430-C3FCFC4EEF73}"/>
              </a:ext>
            </a:extLst>
          </p:cNvPr>
          <p:cNvCxnSpPr>
            <a:cxnSpLocks/>
          </p:cNvCxnSpPr>
          <p:nvPr/>
        </p:nvCxnSpPr>
        <p:spPr>
          <a:xfrm flipV="1">
            <a:off x="3377682" y="1166043"/>
            <a:ext cx="1395279" cy="210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EB9DC-6F44-4989-8183-D4050544E067}"/>
              </a:ext>
            </a:extLst>
          </p:cNvPr>
          <p:cNvCxnSpPr>
            <a:cxnSpLocks/>
          </p:cNvCxnSpPr>
          <p:nvPr/>
        </p:nvCxnSpPr>
        <p:spPr>
          <a:xfrm>
            <a:off x="3377682" y="1376643"/>
            <a:ext cx="1522908" cy="2100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40C821-64E6-41DD-B7A9-7AC19540FD1A}"/>
              </a:ext>
            </a:extLst>
          </p:cNvPr>
          <p:cNvCxnSpPr>
            <a:cxnSpLocks/>
          </p:cNvCxnSpPr>
          <p:nvPr/>
        </p:nvCxnSpPr>
        <p:spPr>
          <a:xfrm flipH="1">
            <a:off x="3657601" y="2709294"/>
            <a:ext cx="5080480" cy="719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FC6C9B-7E6A-41AF-96E6-01385478B235}"/>
              </a:ext>
            </a:extLst>
          </p:cNvPr>
          <p:cNvSpPr txBox="1"/>
          <p:nvPr/>
        </p:nvSpPr>
        <p:spPr>
          <a:xfrm>
            <a:off x="8768597" y="2432870"/>
            <a:ext cx="3144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ASLEEP AT THE WHEEL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Deep Cervical Flexors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Lower Trapezius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FA4F3C-F400-417F-91F1-C7D11AE54750}"/>
              </a:ext>
            </a:extLst>
          </p:cNvPr>
          <p:cNvSpPr txBox="1"/>
          <p:nvPr/>
        </p:nvSpPr>
        <p:spPr>
          <a:xfrm>
            <a:off x="427657" y="1215408"/>
            <a:ext cx="33392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OVERWORKED, UNDERPAID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Suboccipitals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Upper Trapezius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Levator Scapulae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Pectoralis Major/Minor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CA4FDC57-6365-4124-BCBF-18AAB71AC8A6}"/>
              </a:ext>
            </a:extLst>
          </p:cNvPr>
          <p:cNvSpPr/>
          <p:nvPr/>
        </p:nvSpPr>
        <p:spPr>
          <a:xfrm>
            <a:off x="4772961" y="1073020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D401E8C2-DE9E-4A41-B6AD-C902B4EECC4A}"/>
              </a:ext>
            </a:extLst>
          </p:cNvPr>
          <p:cNvSpPr/>
          <p:nvPr/>
        </p:nvSpPr>
        <p:spPr>
          <a:xfrm>
            <a:off x="4668714" y="1712118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CB19FF94-C6CB-4041-8164-D8040CD95F3A}"/>
              </a:ext>
            </a:extLst>
          </p:cNvPr>
          <p:cNvSpPr/>
          <p:nvPr/>
        </p:nvSpPr>
        <p:spPr>
          <a:xfrm>
            <a:off x="4376876" y="2058365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69FECC43-84E1-4E63-8391-8C45DAE2814E}"/>
              </a:ext>
            </a:extLst>
          </p:cNvPr>
          <p:cNvSpPr/>
          <p:nvPr/>
        </p:nvSpPr>
        <p:spPr>
          <a:xfrm>
            <a:off x="4885336" y="3509701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2F7969E-37CA-45AF-8EA2-60D7FF056FEF}"/>
              </a:ext>
            </a:extLst>
          </p:cNvPr>
          <p:cNvSpPr/>
          <p:nvPr/>
        </p:nvSpPr>
        <p:spPr>
          <a:xfrm>
            <a:off x="3395587" y="3409216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928A100E-4F29-437C-A1ED-58933688986E}"/>
              </a:ext>
            </a:extLst>
          </p:cNvPr>
          <p:cNvSpPr/>
          <p:nvPr/>
        </p:nvSpPr>
        <p:spPr>
          <a:xfrm>
            <a:off x="4739726" y="2272248"/>
            <a:ext cx="228247" cy="217899"/>
          </a:xfrm>
          <a:prstGeom prst="donu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Suboccipital Muscles 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The common denominator amongst headaches, neck pain and screen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255F8-452D-4AEB-B28A-4639C418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6" y="0"/>
            <a:ext cx="431272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664E7-B666-4CD6-8751-9369502F1B02}"/>
              </a:ext>
            </a:extLst>
          </p:cNvPr>
          <p:cNvSpPr txBox="1"/>
          <p:nvPr/>
        </p:nvSpPr>
        <p:spPr>
          <a:xfrm>
            <a:off x="5657669" y="3981451"/>
            <a:ext cx="245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“Too Tight” Crew: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D5E2-6DE5-4111-A08C-27BEB052941F}"/>
              </a:ext>
            </a:extLst>
          </p:cNvPr>
          <p:cNvSpPr txBox="1"/>
          <p:nvPr/>
        </p:nvSpPr>
        <p:spPr>
          <a:xfrm>
            <a:off x="5584652" y="6395848"/>
            <a:ext cx="455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Your new 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rescue inhaler</a:t>
            </a:r>
            <a:r>
              <a:rPr lang="en-US" dirty="0">
                <a:solidFill>
                  <a:srgbClr val="00B0F0"/>
                </a:solidFill>
              </a:rPr>
              <a:t> for headaches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4FD4-8977-468A-B6FF-739C68F01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8971" r="8748" b="9013"/>
          <a:stretch/>
        </p:blipFill>
        <p:spPr>
          <a:xfrm>
            <a:off x="6592935" y="0"/>
            <a:ext cx="36818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Upper Trapezius &amp; Levator Scapulae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“I carry all the stress and tension in my neck”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CEE96-5289-415C-9DBD-6C09C1FFF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4"/>
          <a:stretch/>
        </p:blipFill>
        <p:spPr>
          <a:xfrm>
            <a:off x="569593" y="-2311"/>
            <a:ext cx="4215265" cy="6780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C86F2A-E7AC-4421-B4A6-AEDB4B2DFA67}"/>
              </a:ext>
            </a:extLst>
          </p:cNvPr>
          <p:cNvSpPr txBox="1"/>
          <p:nvPr/>
        </p:nvSpPr>
        <p:spPr>
          <a:xfrm>
            <a:off x="5657669" y="3814765"/>
            <a:ext cx="245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“Too Tight” Crew: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52B99-959F-42DF-84DC-613BB494FF58}"/>
              </a:ext>
            </a:extLst>
          </p:cNvPr>
          <p:cNvSpPr txBox="1"/>
          <p:nvPr/>
        </p:nvSpPr>
        <p:spPr>
          <a:xfrm>
            <a:off x="5657669" y="6214188"/>
            <a:ext cx="456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Tight? Tender? 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Smash</a:t>
            </a:r>
            <a:r>
              <a:rPr lang="en-US" dirty="0">
                <a:solidFill>
                  <a:srgbClr val="00B0F0"/>
                </a:solidFill>
              </a:rPr>
              <a:t> it.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326417-97E3-427E-B982-DC98A2697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9715" r="10193" b="9649"/>
          <a:stretch/>
        </p:blipFill>
        <p:spPr>
          <a:xfrm>
            <a:off x="6729205" y="0"/>
            <a:ext cx="3635829" cy="36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Pectoralis Major &amp; Minor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Often tight, definitely not helping your </a:t>
            </a:r>
            <a:r>
              <a:rPr lang="en-US" dirty="0" err="1"/>
              <a:t>benchpress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57197-B3A6-4709-AB42-4726A2D0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2"/>
          <a:stretch/>
        </p:blipFill>
        <p:spPr>
          <a:xfrm>
            <a:off x="349969" y="-1"/>
            <a:ext cx="4537201" cy="6777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08F84-6EC2-420A-AE2C-F535C5AB93C4}"/>
              </a:ext>
            </a:extLst>
          </p:cNvPr>
          <p:cNvSpPr txBox="1"/>
          <p:nvPr/>
        </p:nvSpPr>
        <p:spPr>
          <a:xfrm>
            <a:off x="5657669" y="3981451"/>
            <a:ext cx="245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“Too Tight” Crew: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11FEF-1A31-40AB-885B-2BD804536475}"/>
              </a:ext>
            </a:extLst>
          </p:cNvPr>
          <p:cNvSpPr txBox="1"/>
          <p:nvPr/>
        </p:nvSpPr>
        <p:spPr>
          <a:xfrm>
            <a:off x="5525598" y="6446878"/>
            <a:ext cx="601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You can do </a:t>
            </a:r>
            <a:r>
              <a:rPr lang="en-US" dirty="0">
                <a:solidFill>
                  <a:srgbClr val="00B0F0"/>
                </a:solidFill>
                <a:hlinkClick r:id="rId3"/>
              </a:rPr>
              <a:t>THIS</a:t>
            </a:r>
            <a:r>
              <a:rPr lang="en-US" dirty="0">
                <a:solidFill>
                  <a:srgbClr val="00B0F0"/>
                </a:solidFill>
              </a:rPr>
              <a:t> to fix 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F10B6F-A962-468F-B057-6F08705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8539" r="8847" b="8884"/>
          <a:stretch/>
        </p:blipFill>
        <p:spPr>
          <a:xfrm>
            <a:off x="6636917" y="-1"/>
            <a:ext cx="3713583" cy="37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4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The Lower Trapezius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The red-headed stepchild of the neck and shoulder girdle complex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4690C-0A37-4F56-87D5-E0D93CA0C48A}"/>
              </a:ext>
            </a:extLst>
          </p:cNvPr>
          <p:cNvSpPr txBox="1"/>
          <p:nvPr/>
        </p:nvSpPr>
        <p:spPr>
          <a:xfrm>
            <a:off x="5657669" y="3999075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Asleep at the Wheel: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C32CF-6BB9-40A5-8A2F-66BDEF85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"/>
          <a:stretch/>
        </p:blipFill>
        <p:spPr>
          <a:xfrm>
            <a:off x="577794" y="0"/>
            <a:ext cx="4215583" cy="6786563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6CE7A-9B15-48F0-BDE5-15877EE0A22A}"/>
              </a:ext>
            </a:extLst>
          </p:cNvPr>
          <p:cNvSpPr txBox="1"/>
          <p:nvPr/>
        </p:nvSpPr>
        <p:spPr>
          <a:xfrm>
            <a:off x="5555032" y="6365363"/>
            <a:ext cx="343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hlinkClick r:id="rId3"/>
              </a:rPr>
              <a:t>DO SOMETHING ABOUT IT!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FF8C97-433D-4E21-8840-410AEE4D77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7729" r="8576" b="9458"/>
          <a:stretch/>
        </p:blipFill>
        <p:spPr>
          <a:xfrm>
            <a:off x="6701038" y="-1"/>
            <a:ext cx="3721257" cy="3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ZA" sz="3200" dirty="0"/>
              <a:t>Need a Refresher Course?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ZA" dirty="0"/>
              <a:t>Nobody expects you to remember all of this. I barely remember what I had for breakfast.</a:t>
            </a:r>
          </a:p>
        </p:txBody>
      </p: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Cryotherapy </a:t>
            </a: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Cold makes you better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Needling</a:t>
            </a: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Arch nemesis of trigger points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9873" y="5053763"/>
            <a:ext cx="2074754" cy="6344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Sensory Deprivation</a:t>
            </a:r>
          </a:p>
        </p:txBody>
      </p:sp>
      <p:cxnSp>
        <p:nvCxnSpPr>
          <p:cNvPr id="28" name="Straight Connector 27" title="Divider Line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200" dirty="0"/>
              <a:t>Get to know your own mind so you don’t lose it</a:t>
            </a:r>
            <a:endParaRPr lang="en-ZA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 title="Icon Background">
            <a:extLst>
              <a:ext uri="{FF2B5EF4-FFF2-40B4-BE49-F238E27FC236}">
                <a16:creationId xmlns:a16="http://schemas.microsoft.com/office/drawing/2014/main" id="{A892DD94-78B8-4911-A32B-3B174E2921B2}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728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Chiropractic/PT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Evidence-based, outcome oriented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A26C8-076F-4F8F-BC9A-350616BC4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t="7994" r="8935" b="9041"/>
          <a:stretch/>
        </p:blipFill>
        <p:spPr>
          <a:xfrm>
            <a:off x="680727" y="160369"/>
            <a:ext cx="3894449" cy="3889109"/>
          </a:xfrm>
          <a:prstGeom prst="rect">
            <a:avLst/>
          </a:prstGeom>
        </p:spPr>
      </p:pic>
      <p:pic>
        <p:nvPicPr>
          <p:cNvPr id="33" name="Graphic 32" descr="Snowflake">
            <a:extLst>
              <a:ext uri="{FF2B5EF4-FFF2-40B4-BE49-F238E27FC236}">
                <a16:creationId xmlns:a16="http://schemas.microsoft.com/office/drawing/2014/main" id="{46F22600-87EA-4D31-9078-51716F881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1377" y="1208736"/>
            <a:ext cx="914400" cy="914400"/>
          </a:xfrm>
          <a:prstGeom prst="rect">
            <a:avLst/>
          </a:prstGeom>
        </p:spPr>
      </p:pic>
      <p:pic>
        <p:nvPicPr>
          <p:cNvPr id="36" name="Graphic 35" descr="Nails">
            <a:extLst>
              <a:ext uri="{FF2B5EF4-FFF2-40B4-BE49-F238E27FC236}">
                <a16:creationId xmlns:a16="http://schemas.microsoft.com/office/drawing/2014/main" id="{0571283E-B11B-437F-8C70-125974499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8779" y="1241331"/>
            <a:ext cx="914400" cy="914400"/>
          </a:xfrm>
          <a:prstGeom prst="rect">
            <a:avLst/>
          </a:prstGeom>
        </p:spPr>
      </p:pic>
      <p:pic>
        <p:nvPicPr>
          <p:cNvPr id="38" name="Graphic 37" descr="Brain in head">
            <a:extLst>
              <a:ext uri="{FF2B5EF4-FFF2-40B4-BE49-F238E27FC236}">
                <a16:creationId xmlns:a16="http://schemas.microsoft.com/office/drawing/2014/main" id="{0E95C9CA-DD64-4E2E-85F7-2A6385BF4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1377" y="3905655"/>
            <a:ext cx="914400" cy="914400"/>
          </a:xfrm>
          <a:prstGeom prst="rect">
            <a:avLst/>
          </a:prstGeom>
        </p:spPr>
      </p:pic>
      <p:pic>
        <p:nvPicPr>
          <p:cNvPr id="40" name="Graphic 39" descr="Stethoscope">
            <a:extLst>
              <a:ext uri="{FF2B5EF4-FFF2-40B4-BE49-F238E27FC236}">
                <a16:creationId xmlns:a16="http://schemas.microsoft.com/office/drawing/2014/main" id="{68EBC5B8-03A9-4644-917B-A6D33BCC5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8779" y="39056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 title="Dark semi-transparent background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116999" y="345233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 29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-99001" y="147404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E161B-70E2-4FBF-A78B-42FC87876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92" y="0"/>
            <a:ext cx="7812894" cy="6786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47384" y="2413235"/>
            <a:ext cx="6299682" cy="2387600"/>
          </a:xfrm>
        </p:spPr>
        <p:txBody>
          <a:bodyPr/>
          <a:lstStyle/>
          <a:p>
            <a:r>
              <a:rPr lang="en-ZA" dirty="0"/>
              <a:t>Want to learn more?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9000" y="5073407"/>
            <a:ext cx="6299682" cy="1219200"/>
          </a:xfrm>
        </p:spPr>
        <p:txBody>
          <a:bodyPr/>
          <a:lstStyle/>
          <a:p>
            <a:r>
              <a:rPr lang="en-ZA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CRYOTHERAPYINDY.COM</a:t>
            </a:r>
          </a:p>
          <a:p>
            <a:r>
              <a:rPr lang="en-ZA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IHSINDY.COM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94D6D-9C10-4442-9BE1-62B5D5DF7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1" y="345231"/>
            <a:ext cx="3962330" cy="2224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9ABE2F-DED4-4382-B262-E54A7203A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1" y="2569647"/>
            <a:ext cx="3962330" cy="12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308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Tahoma</vt:lpstr>
      <vt:lpstr>Times New Roman</vt:lpstr>
      <vt:lpstr>Office Theme</vt:lpstr>
      <vt:lpstr>SITTING IS THE NEW SMOKING!</vt:lpstr>
      <vt:lpstr>Problem:</vt:lpstr>
      <vt:lpstr>Upper Crossed Syndrome</vt:lpstr>
      <vt:lpstr>Suboccipital Muscles </vt:lpstr>
      <vt:lpstr>Upper Trapezius &amp; Levator Scapulae</vt:lpstr>
      <vt:lpstr>Pectoralis Major &amp; Minor</vt:lpstr>
      <vt:lpstr>The Lower Trapezius</vt:lpstr>
      <vt:lpstr>Need a Refresher Course?</vt:lpstr>
      <vt:lpstr>Want to learn more?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2018-11-12T15:48:55Z</dcterms:created>
  <dcterms:modified xsi:type="dcterms:W3CDTF">2018-11-13T22:13:13Z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